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Noto Sans Kr" panose="020B0200000000000000" pitchFamily="50" charset="-127"/>
      <p:regular r:id="rId12"/>
      <p:bold r:id="rId13"/>
    </p:embeddedFont>
    <p:embeddedFont>
      <p:font typeface="Noto Sans Kr Bold" panose="020B0200000000000000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Objects="1">
      <p:cViewPr varScale="1">
        <p:scale>
          <a:sx n="72" d="100"/>
          <a:sy n="72" d="100"/>
        </p:scale>
        <p:origin x="654" y="7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-atlas-63602430.figma.sit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madeus.com" TargetMode="External"/><Relationship Id="rId2" Type="http://schemas.openxmlformats.org/officeDocument/2006/relationships/hyperlink" Target="https://hrcopinion.co.kr/archives/31869%2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ko-kr" TargetMode="External"/><Relationship Id="rId5" Type="http://schemas.openxmlformats.org/officeDocument/2006/relationships/hyperlink" Target="https://serpapi.com/google-maps-api?gad_source=1&amp;gad_campaignid=1061187028&amp;gbraid=0AAAAADD8kqOLuGwRCUvRGnMq9VXidgmaT&amp;gclid=CjwKCAiAlrXJBhBAEiwA-5pgwlj1GXd0IslnwxpiojRlhXh0FP9x_3jIF89uhs6XZhmwaa5FZoQZPRoCpMIQAvD_BwE" TargetMode="External"/><Relationship Id="rId4" Type="http://schemas.openxmlformats.org/officeDocument/2006/relationships/hyperlink" Target="https://www.weatherbit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68790" y="2086647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74424" y="2193783"/>
            <a:ext cx="766459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22108" y="360414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AirPlan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1460" y="8105241"/>
            <a:ext cx="3005080" cy="186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2"/>
              </a:lnSpc>
            </a:pPr>
            <a:r>
              <a:rPr lang="en-US" sz="211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2021963025 노정균</a:t>
            </a:r>
          </a:p>
          <a:p>
            <a:pPr algn="ctr">
              <a:lnSpc>
                <a:spcPts val="2962"/>
              </a:lnSpc>
            </a:pPr>
            <a:r>
              <a:rPr lang="en-US" sz="211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2024564034 이재윤</a:t>
            </a:r>
          </a:p>
          <a:p>
            <a:pPr algn="ctr">
              <a:lnSpc>
                <a:spcPts val="2962"/>
              </a:lnSpc>
            </a:pPr>
            <a:r>
              <a:rPr lang="en-US" sz="211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2024964044 최시영</a:t>
            </a:r>
          </a:p>
          <a:p>
            <a:pPr algn="ctr">
              <a:lnSpc>
                <a:spcPts val="2962"/>
              </a:lnSpc>
            </a:pPr>
            <a:endParaRPr lang="en-US" sz="2115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  <a:p>
            <a:pPr algn="ctr">
              <a:lnSpc>
                <a:spcPts val="2962"/>
              </a:lnSpc>
            </a:pPr>
            <a:endParaRPr lang="en-US" sz="2115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9153525" y="5911597"/>
            <a:ext cx="0" cy="1898369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895350"/>
            <a:ext cx="47560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삼트리오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503289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8856" y="3355908"/>
            <a:ext cx="4598536" cy="1272157"/>
            <a:chOff x="0" y="0"/>
            <a:chExt cx="6131381" cy="16962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95962" cy="931285"/>
              <a:chOff x="0" y="0"/>
              <a:chExt cx="1829298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01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6036" y="935055"/>
              <a:ext cx="5365345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주제 선정 이유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74301" y="963744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목차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18856" y="4854246"/>
            <a:ext cx="1571972" cy="818419"/>
            <a:chOff x="0" y="0"/>
            <a:chExt cx="2095962" cy="109122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95962" cy="1091225"/>
              <a:chOff x="0" y="0"/>
              <a:chExt cx="1829298" cy="9523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29298" cy="952391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952391">
                    <a:moveTo>
                      <a:pt x="914649" y="0"/>
                    </a:moveTo>
                    <a:cubicBezTo>
                      <a:pt x="409502" y="0"/>
                      <a:pt x="0" y="213200"/>
                      <a:pt x="0" y="476196"/>
                    </a:cubicBezTo>
                    <a:cubicBezTo>
                      <a:pt x="0" y="739191"/>
                      <a:pt x="409502" y="952391"/>
                      <a:pt x="914649" y="952391"/>
                    </a:cubicBezTo>
                    <a:cubicBezTo>
                      <a:pt x="1419796" y="952391"/>
                      <a:pt x="1829298" y="739191"/>
                      <a:pt x="1829298" y="476196"/>
                    </a:cubicBezTo>
                    <a:cubicBezTo>
                      <a:pt x="1829298" y="213200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71497" y="41662"/>
                <a:ext cx="1486305" cy="82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02</a:t>
              </a: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2293384" y="5596465"/>
            <a:ext cx="4024009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기획 의도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18856" y="6414980"/>
            <a:ext cx="4598536" cy="1272157"/>
            <a:chOff x="0" y="0"/>
            <a:chExt cx="6131381" cy="169621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095962" cy="931285"/>
              <a:chOff x="0" y="0"/>
              <a:chExt cx="1829298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03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6036" y="935055"/>
              <a:ext cx="5365345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기능 소개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19770" y="3355908"/>
            <a:ext cx="4598536" cy="1272157"/>
            <a:chOff x="0" y="0"/>
            <a:chExt cx="6131381" cy="169621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095962" cy="931285"/>
              <a:chOff x="0" y="0"/>
              <a:chExt cx="1829298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04</a:t>
              </a:r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6036" y="935055"/>
              <a:ext cx="5365345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SWOT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143792" y="6292891"/>
            <a:ext cx="5373765" cy="1279153"/>
            <a:chOff x="-1033639" y="-9329"/>
            <a:chExt cx="7165020" cy="1705538"/>
          </a:xfrm>
        </p:grpSpPr>
        <p:grpSp>
          <p:nvGrpSpPr>
            <p:cNvPr id="32" name="Group 32"/>
            <p:cNvGrpSpPr/>
            <p:nvPr/>
          </p:nvGrpSpPr>
          <p:grpSpPr>
            <a:xfrm>
              <a:off x="-1033639" y="-9329"/>
              <a:ext cx="2933106" cy="931285"/>
              <a:chOff x="-902132" y="-8142"/>
              <a:chExt cx="2559934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902132" y="-8142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 dirty="0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06</a:t>
              </a:r>
            </a:p>
          </p:txBody>
        </p:sp>
        <p:sp>
          <p:nvSpPr>
            <p:cNvPr id="36" name="AutoShape 36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6036" y="935055"/>
              <a:ext cx="5365345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 dirty="0" err="1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결과물</a:t>
              </a:r>
              <a:r>
                <a:rPr lang="en-US" sz="3399" dirty="0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(QR &amp; </a:t>
              </a:r>
              <a:r>
                <a:rPr lang="en-US" sz="3399" dirty="0" err="1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url</a:t>
              </a:r>
              <a:r>
                <a:rPr lang="en-US" sz="3399" dirty="0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)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906000" y="3224530"/>
            <a:ext cx="4598536" cy="1272156"/>
            <a:chOff x="0" y="0"/>
            <a:chExt cx="6131381" cy="1696209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095962" cy="931285"/>
              <a:chOff x="0" y="0"/>
              <a:chExt cx="1829298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5418" y="142255"/>
              <a:ext cx="1885127" cy="58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 dirty="0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07</a:t>
              </a:r>
            </a:p>
          </p:txBody>
        </p:sp>
        <p:sp>
          <p:nvSpPr>
            <p:cNvPr id="43" name="AutoShape 43"/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6036" y="935055"/>
              <a:ext cx="5365345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 dirty="0" err="1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출처</a:t>
              </a:r>
              <a:endParaRPr lang="en-US" sz="3399" dirty="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endParaRPr>
            </a:p>
          </p:txBody>
        </p:sp>
      </p:grpSp>
      <p:grpSp>
        <p:nvGrpSpPr>
          <p:cNvPr id="45" name="Group 31">
            <a:extLst>
              <a:ext uri="{FF2B5EF4-FFF2-40B4-BE49-F238E27FC236}">
                <a16:creationId xmlns:a16="http://schemas.microsoft.com/office/drawing/2014/main" id="{01BFF351-B886-45D0-91B4-8DB68A9E1C66}"/>
              </a:ext>
            </a:extLst>
          </p:cNvPr>
          <p:cNvGrpSpPr/>
          <p:nvPr/>
        </p:nvGrpSpPr>
        <p:grpSpPr>
          <a:xfrm>
            <a:off x="5970065" y="4765712"/>
            <a:ext cx="4598536" cy="1278052"/>
            <a:chOff x="0" y="0"/>
            <a:chExt cx="6131381" cy="1704070"/>
          </a:xfrm>
        </p:grpSpPr>
        <p:grpSp>
          <p:nvGrpSpPr>
            <p:cNvPr id="46" name="Group 32">
              <a:extLst>
                <a:ext uri="{FF2B5EF4-FFF2-40B4-BE49-F238E27FC236}">
                  <a16:creationId xmlns:a16="http://schemas.microsoft.com/office/drawing/2014/main" id="{CF8343B5-0597-4ED5-91D0-AE084C11F05E}"/>
                </a:ext>
              </a:extLst>
            </p:cNvPr>
            <p:cNvGrpSpPr/>
            <p:nvPr/>
          </p:nvGrpSpPr>
          <p:grpSpPr>
            <a:xfrm>
              <a:off x="0" y="0"/>
              <a:ext cx="2095962" cy="931285"/>
              <a:chOff x="0" y="0"/>
              <a:chExt cx="1829298" cy="812800"/>
            </a:xfrm>
          </p:grpSpPr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F555810C-C331-4BF2-A358-33FCC8D4FD37}"/>
                  </a:ext>
                </a:extLst>
              </p:cNvPr>
              <p:cNvSpPr/>
              <p:nvPr/>
            </p:nvSpPr>
            <p:spPr>
              <a:xfrm>
                <a:off x="0" y="0"/>
                <a:ext cx="18292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29298" h="812800">
                    <a:moveTo>
                      <a:pt x="914649" y="0"/>
                    </a:moveTo>
                    <a:cubicBezTo>
                      <a:pt x="409502" y="0"/>
                      <a:pt x="0" y="181951"/>
                      <a:pt x="0" y="406400"/>
                    </a:cubicBezTo>
                    <a:cubicBezTo>
                      <a:pt x="0" y="630849"/>
                      <a:pt x="409502" y="812800"/>
                      <a:pt x="914649" y="812800"/>
                    </a:cubicBezTo>
                    <a:cubicBezTo>
                      <a:pt x="1419796" y="812800"/>
                      <a:pt x="1829298" y="630849"/>
                      <a:pt x="1829298" y="406400"/>
                    </a:cubicBezTo>
                    <a:cubicBezTo>
                      <a:pt x="1829298" y="181951"/>
                      <a:pt x="1419796" y="0"/>
                      <a:pt x="914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1" name="TextBox 34">
                <a:extLst>
                  <a:ext uri="{FF2B5EF4-FFF2-40B4-BE49-F238E27FC236}">
                    <a16:creationId xmlns:a16="http://schemas.microsoft.com/office/drawing/2014/main" id="{18E5F2E0-FDC7-4500-867A-FE9BE30555AA}"/>
                  </a:ext>
                </a:extLst>
              </p:cNvPr>
              <p:cNvSpPr txBox="1"/>
              <p:nvPr/>
            </p:nvSpPr>
            <p:spPr>
              <a:xfrm>
                <a:off x="171497" y="28575"/>
                <a:ext cx="148630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4F47A858-8F3C-4E6F-BC10-823629E2B196}"/>
                </a:ext>
              </a:extLst>
            </p:cNvPr>
            <p:cNvSpPr txBox="1"/>
            <p:nvPr/>
          </p:nvSpPr>
          <p:spPr>
            <a:xfrm>
              <a:off x="105418" y="142255"/>
              <a:ext cx="1885127" cy="5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1"/>
                </a:lnSpc>
              </a:pPr>
              <a:r>
                <a:rPr lang="en-US" sz="2622" b="1" dirty="0">
                  <a:solidFill>
                    <a:srgbClr val="AB8A66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05</a:t>
              </a:r>
            </a:p>
          </p:txBody>
        </p:sp>
        <p:sp>
          <p:nvSpPr>
            <p:cNvPr id="48" name="AutoShape 36">
              <a:extLst>
                <a:ext uri="{FF2B5EF4-FFF2-40B4-BE49-F238E27FC236}">
                  <a16:creationId xmlns:a16="http://schemas.microsoft.com/office/drawing/2014/main" id="{C610CA52-3560-4322-8042-BBEB9AB75A38}"/>
                </a:ext>
              </a:extLst>
            </p:cNvPr>
            <p:cNvSpPr/>
            <p:nvPr/>
          </p:nvSpPr>
          <p:spPr>
            <a:xfrm flipV="1">
              <a:off x="678312" y="681372"/>
              <a:ext cx="739339" cy="20411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C9FA11A0-CBAD-4D16-BD84-9B4810D9C938}"/>
                </a:ext>
              </a:extLst>
            </p:cNvPr>
            <p:cNvSpPr txBox="1"/>
            <p:nvPr/>
          </p:nvSpPr>
          <p:spPr>
            <a:xfrm>
              <a:off x="766036" y="935055"/>
              <a:ext cx="5365345" cy="76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 dirty="0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PWA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362" y="1457090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7519" y="6434834"/>
            <a:ext cx="11610753" cy="3755943"/>
          </a:xfrm>
          <a:custGeom>
            <a:avLst/>
            <a:gdLst/>
            <a:ahLst/>
            <a:cxnLst/>
            <a:rect l="l" t="t" r="r" b="b"/>
            <a:pathLst>
              <a:path w="11610753" h="3755943">
                <a:moveTo>
                  <a:pt x="0" y="0"/>
                </a:moveTo>
                <a:lnTo>
                  <a:pt x="11610753" y="0"/>
                </a:lnTo>
                <a:lnTo>
                  <a:pt x="11610753" y="3755943"/>
                </a:lnTo>
                <a:lnTo>
                  <a:pt x="0" y="3755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r="-1169" b="-263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17449" y="1771634"/>
            <a:ext cx="1758933" cy="56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7"/>
              </a:lnSpc>
            </a:pPr>
            <a:r>
              <a:rPr lang="en-US" sz="325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해외 여행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2069" y="1221576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1036" y="1771634"/>
            <a:ext cx="2209699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주제 선정 이유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519108" y="1664008"/>
            <a:ext cx="0" cy="797199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35984" y="5717416"/>
            <a:ext cx="4469415" cy="55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57"/>
              </a:lnSpc>
            </a:pPr>
            <a:r>
              <a:rPr lang="en-US" sz="3255" dirty="0" err="1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한국인의</a:t>
            </a:r>
            <a:r>
              <a:rPr lang="en-US" sz="3255" dirty="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 </a:t>
            </a:r>
            <a:r>
              <a:rPr lang="en-US" sz="3255" dirty="0" err="1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해외여행</a:t>
            </a:r>
            <a:r>
              <a:rPr lang="en-US" sz="3255" dirty="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 </a:t>
            </a:r>
            <a:r>
              <a:rPr lang="en-US" sz="3255" dirty="0" err="1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추세</a:t>
            </a:r>
            <a:endParaRPr lang="en-US" sz="3255" dirty="0">
              <a:solidFill>
                <a:srgbClr val="795635"/>
              </a:solidFill>
              <a:latin typeface="TDTD고딕"/>
              <a:ea typeface="TDTD고딕"/>
              <a:cs typeface="TDTD고딕"/>
              <a:sym typeface="TDTD고딕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89420" y="2806414"/>
            <a:ext cx="3017045" cy="2507551"/>
            <a:chOff x="0" y="0"/>
            <a:chExt cx="4022726" cy="334340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3920672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해외 여행의 목적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97144"/>
              <a:ext cx="4022726" cy="264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69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휴양·휴식</a:t>
              </a:r>
            </a:p>
            <a:p>
              <a:pPr marL="496569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문화 체험 &amp; 관광</a:t>
              </a:r>
            </a:p>
            <a:p>
              <a:pPr marL="496569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음식·미식</a:t>
              </a:r>
            </a:p>
            <a:p>
              <a:pPr marL="496569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쇼핑</a:t>
              </a:r>
            </a:p>
            <a:p>
              <a:pPr marL="496569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795635"/>
                  </a:solidFill>
                  <a:latin typeface="TDTD고딕"/>
                  <a:ea typeface="TDTD고딕"/>
                  <a:cs typeface="TDTD고딕"/>
                  <a:sym typeface="TDTD고딕"/>
                </a:rPr>
                <a:t>자연/액티비티 체험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972844" y="3275903"/>
            <a:ext cx="2695902" cy="0"/>
          </a:xfrm>
          <a:prstGeom prst="line">
            <a:avLst/>
          </a:prstGeom>
          <a:ln w="3810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35985" y="6272909"/>
            <a:ext cx="4062040" cy="0"/>
          </a:xfrm>
          <a:prstGeom prst="line">
            <a:avLst/>
          </a:prstGeom>
          <a:ln w="3810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362" y="1457090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2069" y="1221576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4389" y="177163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"/>
                <a:ea typeface="TDTD고딕"/>
                <a:cs typeface="TDTD고딕"/>
                <a:sym typeface="TDTD고딕"/>
              </a:rPr>
              <a:t>기획 의도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75847" y="3756850"/>
            <a:ext cx="7640881" cy="4990917"/>
            <a:chOff x="0" y="0"/>
            <a:chExt cx="10187841" cy="6654557"/>
          </a:xfrm>
        </p:grpSpPr>
        <p:grpSp>
          <p:nvGrpSpPr>
            <p:cNvPr id="8" name="Group 8"/>
            <p:cNvGrpSpPr/>
            <p:nvPr/>
          </p:nvGrpSpPr>
          <p:grpSpPr>
            <a:xfrm>
              <a:off x="5537255" y="0"/>
              <a:ext cx="4650586" cy="465058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5292" t="-88867" r="-19016" b="-12344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4650586" cy="465058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9115" t="-56439" r="-11411" b="-39106"/>
                </a:stretch>
              </a:blip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01855" y="4806672"/>
              <a:ext cx="3182550" cy="1130060"/>
              <a:chOff x="0" y="0"/>
              <a:chExt cx="1602004" cy="5688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02004" cy="568840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8840">
                    <a:moveTo>
                      <a:pt x="801002" y="0"/>
                    </a:moveTo>
                    <a:cubicBezTo>
                      <a:pt x="358621" y="0"/>
                      <a:pt x="0" y="127339"/>
                      <a:pt x="0" y="284420"/>
                    </a:cubicBezTo>
                    <a:cubicBezTo>
                      <a:pt x="0" y="441500"/>
                      <a:pt x="358621" y="568840"/>
                      <a:pt x="801002" y="568840"/>
                    </a:cubicBezTo>
                    <a:cubicBezTo>
                      <a:pt x="1243383" y="568840"/>
                      <a:pt x="1602004" y="441500"/>
                      <a:pt x="1602004" y="284420"/>
                    </a:cubicBezTo>
                    <a:cubicBezTo>
                      <a:pt x="1602004" y="127339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50188" y="5704"/>
                <a:ext cx="1301628" cy="5098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86323" y="5022315"/>
              <a:ext cx="2231884" cy="63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b="1">
                  <a:solidFill>
                    <a:srgbClr val="795635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문제 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02817" y="6022457"/>
              <a:ext cx="2027623" cy="63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6"/>
                </a:lnSpc>
              </a:pPr>
              <a:r>
                <a:rPr lang="en-US" sz="2804" b="1">
                  <a:solidFill>
                    <a:srgbClr val="997751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출국 문제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6271273" y="4806672"/>
              <a:ext cx="3182550" cy="1130060"/>
              <a:chOff x="0" y="0"/>
              <a:chExt cx="1602004" cy="5688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02004" cy="568840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8840">
                    <a:moveTo>
                      <a:pt x="801002" y="0"/>
                    </a:moveTo>
                    <a:cubicBezTo>
                      <a:pt x="358621" y="0"/>
                      <a:pt x="0" y="127339"/>
                      <a:pt x="0" y="284420"/>
                    </a:cubicBezTo>
                    <a:cubicBezTo>
                      <a:pt x="0" y="441500"/>
                      <a:pt x="358621" y="568840"/>
                      <a:pt x="801002" y="568840"/>
                    </a:cubicBezTo>
                    <a:cubicBezTo>
                      <a:pt x="1243383" y="568840"/>
                      <a:pt x="1602004" y="441500"/>
                      <a:pt x="1602004" y="284420"/>
                    </a:cubicBezTo>
                    <a:cubicBezTo>
                      <a:pt x="1602004" y="127339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50188" y="5704"/>
                <a:ext cx="1301628" cy="5098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755740" y="5022315"/>
              <a:ext cx="2231884" cy="63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b="1">
                  <a:solidFill>
                    <a:srgbClr val="795635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문제 02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399001" y="6022457"/>
              <a:ext cx="2927095" cy="63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6"/>
                </a:lnSpc>
              </a:pPr>
              <a:r>
                <a:rPr lang="en-US" sz="2804" b="1">
                  <a:solidFill>
                    <a:srgbClr val="997751"/>
                  </a:solidFill>
                  <a:latin typeface="TDTD고딕 Bold"/>
                  <a:ea typeface="TDTD고딕 Bold"/>
                  <a:cs typeface="TDTD고딕 Bold"/>
                  <a:sym typeface="TDTD고딕 Bold"/>
                </a:rPr>
                <a:t>여행 계획 문제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776221" y="2263917"/>
            <a:ext cx="0" cy="7029638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2018124" y="2751948"/>
            <a:ext cx="1976265" cy="552067"/>
            <a:chOff x="0" y="0"/>
            <a:chExt cx="520498" cy="145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498" cy="145400"/>
            </a:xfrm>
            <a:custGeom>
              <a:avLst/>
              <a:gdLst/>
              <a:ahLst/>
              <a:cxnLst/>
              <a:rect l="l" t="t" r="r" b="b"/>
              <a:pathLst>
                <a:path w="520498" h="145400">
                  <a:moveTo>
                    <a:pt x="0" y="0"/>
                  </a:moveTo>
                  <a:lnTo>
                    <a:pt x="520498" y="0"/>
                  </a:lnTo>
                  <a:lnTo>
                    <a:pt x="520498" y="145400"/>
                  </a:lnTo>
                  <a:lnTo>
                    <a:pt x="0" y="145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20498" cy="20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9864" y="3039594"/>
            <a:ext cx="1762294" cy="466930"/>
            <a:chOff x="-257605" y="-57149"/>
            <a:chExt cx="2349726" cy="622574"/>
          </a:xfrm>
        </p:grpSpPr>
        <p:sp>
          <p:nvSpPr>
            <p:cNvPr id="27" name="TextBox 27"/>
            <p:cNvSpPr txBox="1"/>
            <p:nvPr/>
          </p:nvSpPr>
          <p:spPr>
            <a:xfrm>
              <a:off x="-257605" y="-57149"/>
              <a:ext cx="2349726" cy="622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  <a:spcBef>
                  <a:spcPct val="0"/>
                </a:spcBef>
              </a:pPr>
              <a:r>
                <a:rPr lang="en-US" sz="2804" dirty="0" err="1">
                  <a:solidFill>
                    <a:srgbClr val="79563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문제</a:t>
              </a:r>
              <a:r>
                <a:rPr lang="en-US" sz="2804" dirty="0">
                  <a:solidFill>
                    <a:srgbClr val="79563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2804" dirty="0" err="1">
                  <a:solidFill>
                    <a:srgbClr val="79563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인식</a:t>
              </a:r>
              <a:endParaRPr lang="en-US" sz="2804" dirty="0">
                <a:solidFill>
                  <a:srgbClr val="79563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565425"/>
              <a:ext cx="1918494" cy="0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0288043" y="3082456"/>
            <a:ext cx="1438870" cy="443118"/>
            <a:chOff x="0" y="0"/>
            <a:chExt cx="1918494" cy="59082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1918494" cy="622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  <a:spcBef>
                  <a:spcPct val="0"/>
                </a:spcBef>
              </a:pPr>
              <a:r>
                <a:rPr lang="en-US" sz="2804">
                  <a:solidFill>
                    <a:srgbClr val="79563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아이디어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0" y="565425"/>
              <a:ext cx="1918494" cy="0"/>
            </a:xfrm>
            <a:prstGeom prst="line">
              <a:avLst/>
            </a:prstGeom>
            <a:ln w="5080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0288043" y="4170935"/>
            <a:ext cx="7633396" cy="4105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7"/>
              </a:lnSpc>
            </a:pPr>
            <a:endParaRPr/>
          </a:p>
          <a:p>
            <a:pPr algn="l">
              <a:lnSpc>
                <a:spcPts val="3657"/>
              </a:lnSpc>
            </a:pPr>
            <a:endParaRPr/>
          </a:p>
          <a:p>
            <a:pPr marL="563991" lvl="1" indent="-281996" algn="l">
              <a:lnSpc>
                <a:spcPts val="3657"/>
              </a:lnSpc>
              <a:buFont typeface="Arial"/>
              <a:buChar char="•"/>
            </a:pPr>
            <a:r>
              <a:rPr lang="en-US" sz="2612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 구글 지도를 이용하여, 여행 지역 시설 정보 획득</a:t>
            </a:r>
          </a:p>
          <a:p>
            <a:pPr algn="l">
              <a:lnSpc>
                <a:spcPts val="3657"/>
              </a:lnSpc>
            </a:pPr>
            <a:endParaRPr lang="en-US" sz="2612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  <a:p>
            <a:pPr marL="563991" lvl="1" indent="-281996" algn="l">
              <a:lnSpc>
                <a:spcPts val="3657"/>
              </a:lnSpc>
              <a:buFont typeface="Arial"/>
              <a:buChar char="•"/>
            </a:pPr>
            <a:r>
              <a:rPr lang="en-US" sz="2612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자기만의 여행 일지 작성 후 공유</a:t>
            </a:r>
          </a:p>
          <a:p>
            <a:pPr algn="l">
              <a:lnSpc>
                <a:spcPts val="3657"/>
              </a:lnSpc>
            </a:pPr>
            <a:endParaRPr lang="en-US" sz="2612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  <a:p>
            <a:pPr marL="563991" lvl="1" indent="-281996" algn="l">
              <a:lnSpc>
                <a:spcPts val="3657"/>
              </a:lnSpc>
              <a:buFont typeface="Arial"/>
              <a:buChar char="•"/>
            </a:pPr>
            <a:r>
              <a:rPr lang="en-US" sz="2612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여행 나라 및 지역으로 가는 항공편 정보 제공</a:t>
            </a:r>
          </a:p>
          <a:p>
            <a:pPr algn="l">
              <a:lnSpc>
                <a:spcPts val="3657"/>
              </a:lnSpc>
            </a:pPr>
            <a:endParaRPr lang="en-US" sz="2612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  <a:p>
            <a:pPr algn="l">
              <a:lnSpc>
                <a:spcPts val="3657"/>
              </a:lnSpc>
            </a:pPr>
            <a:endParaRPr lang="en-US" sz="2612" b="1">
              <a:solidFill>
                <a:srgbClr val="795635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362" y="1457090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199386" y="-3630086"/>
            <a:ext cx="1158654" cy="14373288"/>
            <a:chOff x="0" y="0"/>
            <a:chExt cx="1544872" cy="1916438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3488313"/>
              <a:ext cx="1544872" cy="15676070"/>
              <a:chOff x="0" y="0"/>
              <a:chExt cx="305160" cy="30965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5160" cy="3096508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3096508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3096508"/>
                    </a:lnTo>
                    <a:lnTo>
                      <a:pt x="0" y="309650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305160" cy="3144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544872" cy="3713881"/>
              <a:chOff x="0" y="0"/>
              <a:chExt cx="305160" cy="7336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05160" cy="733606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733606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733606"/>
                    </a:lnTo>
                    <a:lnTo>
                      <a:pt x="0" y="733606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05160" cy="781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5400000">
            <a:off x="8199386" y="-2563281"/>
            <a:ext cx="1158654" cy="14373288"/>
            <a:chOff x="0" y="0"/>
            <a:chExt cx="1544872" cy="1916438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3488313"/>
              <a:ext cx="1544872" cy="15676070"/>
              <a:chOff x="0" y="0"/>
              <a:chExt cx="305160" cy="309650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05160" cy="3096508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3096508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3096508"/>
                    </a:lnTo>
                    <a:lnTo>
                      <a:pt x="0" y="309650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05160" cy="3144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544872" cy="3713881"/>
              <a:chOff x="0" y="0"/>
              <a:chExt cx="305160" cy="7336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5160" cy="733606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733606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733606"/>
                    </a:lnTo>
                    <a:lnTo>
                      <a:pt x="0" y="733606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305160" cy="781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-5400000">
            <a:off x="8199386" y="-1507699"/>
            <a:ext cx="1158654" cy="14373288"/>
            <a:chOff x="0" y="0"/>
            <a:chExt cx="1544872" cy="1916438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488313"/>
              <a:ext cx="1544872" cy="15676070"/>
              <a:chOff x="0" y="0"/>
              <a:chExt cx="305160" cy="309650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5160" cy="3096508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3096508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3096508"/>
                    </a:lnTo>
                    <a:lnTo>
                      <a:pt x="0" y="309650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305160" cy="3144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544872" cy="3713881"/>
              <a:chOff x="0" y="0"/>
              <a:chExt cx="305160" cy="73360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05160" cy="733606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733606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733606"/>
                    </a:lnTo>
                    <a:lnTo>
                      <a:pt x="0" y="733606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05160" cy="781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5400000">
            <a:off x="8199386" y="-456202"/>
            <a:ext cx="1158654" cy="14373288"/>
            <a:chOff x="0" y="0"/>
            <a:chExt cx="1544872" cy="1916438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3488313"/>
              <a:ext cx="1544872" cy="15676070"/>
              <a:chOff x="0" y="0"/>
              <a:chExt cx="305160" cy="30965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05160" cy="3096508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3096508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3096508"/>
                    </a:lnTo>
                    <a:lnTo>
                      <a:pt x="0" y="309650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305160" cy="3144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1544872" cy="3713881"/>
              <a:chOff x="0" y="0"/>
              <a:chExt cx="305160" cy="73360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05160" cy="733606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733606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733606"/>
                    </a:lnTo>
                    <a:lnTo>
                      <a:pt x="0" y="733606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305160" cy="781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1697709" y="5202690"/>
            <a:ext cx="2576961" cy="908006"/>
          </a:xfrm>
          <a:custGeom>
            <a:avLst/>
            <a:gdLst/>
            <a:ahLst/>
            <a:cxnLst/>
            <a:rect l="l" t="t" r="r" b="b"/>
            <a:pathLst>
              <a:path w="2576961" h="908006">
                <a:moveTo>
                  <a:pt x="0" y="0"/>
                </a:moveTo>
                <a:lnTo>
                  <a:pt x="2576961" y="0"/>
                </a:lnTo>
                <a:lnTo>
                  <a:pt x="2576961" y="908006"/>
                </a:lnTo>
                <a:lnTo>
                  <a:pt x="0" y="908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86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97709" y="3067779"/>
            <a:ext cx="2576961" cy="870617"/>
          </a:xfrm>
          <a:custGeom>
            <a:avLst/>
            <a:gdLst/>
            <a:ahLst/>
            <a:cxnLst/>
            <a:rect l="l" t="t" r="r" b="b"/>
            <a:pathLst>
              <a:path w="2576961" h="870617">
                <a:moveTo>
                  <a:pt x="0" y="0"/>
                </a:moveTo>
                <a:lnTo>
                  <a:pt x="2576961" y="0"/>
                </a:lnTo>
                <a:lnTo>
                  <a:pt x="2576961" y="870617"/>
                </a:lnTo>
                <a:lnTo>
                  <a:pt x="0" y="87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9" t="-35570" r="-4376" b="-39565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75214" y="4085249"/>
            <a:ext cx="2595446" cy="976269"/>
          </a:xfrm>
          <a:custGeom>
            <a:avLst/>
            <a:gdLst/>
            <a:ahLst/>
            <a:cxnLst/>
            <a:rect l="l" t="t" r="r" b="b"/>
            <a:pathLst>
              <a:path w="2595446" h="976269">
                <a:moveTo>
                  <a:pt x="0" y="0"/>
                </a:moveTo>
                <a:lnTo>
                  <a:pt x="2595446" y="0"/>
                </a:lnTo>
                <a:lnTo>
                  <a:pt x="2595446" y="976269"/>
                </a:lnTo>
                <a:lnTo>
                  <a:pt x="0" y="976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97709" y="6296372"/>
            <a:ext cx="2572951" cy="912360"/>
          </a:xfrm>
          <a:custGeom>
            <a:avLst/>
            <a:gdLst/>
            <a:ahLst/>
            <a:cxnLst/>
            <a:rect l="l" t="t" r="r" b="b"/>
            <a:pathLst>
              <a:path w="2572951" h="912360">
                <a:moveTo>
                  <a:pt x="0" y="0"/>
                </a:moveTo>
                <a:lnTo>
                  <a:pt x="2572951" y="0"/>
                </a:lnTo>
                <a:lnTo>
                  <a:pt x="2572951" y="912360"/>
                </a:lnTo>
                <a:lnTo>
                  <a:pt x="0" y="912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29" b="-21229"/>
            </a:stretch>
          </a:blipFill>
        </p:spPr>
      </p:sp>
      <p:grpSp>
        <p:nvGrpSpPr>
          <p:cNvPr id="37" name="Group 37"/>
          <p:cNvGrpSpPr/>
          <p:nvPr/>
        </p:nvGrpSpPr>
        <p:grpSpPr>
          <a:xfrm rot="-5400000">
            <a:off x="8199386" y="639516"/>
            <a:ext cx="1158654" cy="14373288"/>
            <a:chOff x="0" y="0"/>
            <a:chExt cx="1544872" cy="191643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3488313"/>
              <a:ext cx="1544872" cy="15676070"/>
              <a:chOff x="0" y="0"/>
              <a:chExt cx="305160" cy="309650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05160" cy="3096508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3096508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3096508"/>
                    </a:lnTo>
                    <a:lnTo>
                      <a:pt x="0" y="309650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05160" cy="3144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0"/>
              <a:ext cx="1544872" cy="3713881"/>
              <a:chOff x="0" y="0"/>
              <a:chExt cx="305160" cy="73360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05160" cy="733606"/>
              </a:xfrm>
              <a:custGeom>
                <a:avLst/>
                <a:gdLst/>
                <a:ahLst/>
                <a:cxnLst/>
                <a:rect l="l" t="t" r="r" b="b"/>
                <a:pathLst>
                  <a:path w="305160" h="733606">
                    <a:moveTo>
                      <a:pt x="0" y="0"/>
                    </a:moveTo>
                    <a:lnTo>
                      <a:pt x="305160" y="0"/>
                    </a:lnTo>
                    <a:lnTo>
                      <a:pt x="305160" y="733606"/>
                    </a:lnTo>
                    <a:lnTo>
                      <a:pt x="0" y="733606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305160" cy="781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sp>
        <p:nvSpPr>
          <p:cNvPr id="44" name="Freeform 44"/>
          <p:cNvSpPr/>
          <p:nvPr/>
        </p:nvSpPr>
        <p:spPr>
          <a:xfrm>
            <a:off x="1675214" y="7388979"/>
            <a:ext cx="2659822" cy="874361"/>
          </a:xfrm>
          <a:custGeom>
            <a:avLst/>
            <a:gdLst/>
            <a:ahLst/>
            <a:cxnLst/>
            <a:rect l="l" t="t" r="r" b="b"/>
            <a:pathLst>
              <a:path w="2659822" h="874361">
                <a:moveTo>
                  <a:pt x="0" y="0"/>
                </a:moveTo>
                <a:lnTo>
                  <a:pt x="2659822" y="0"/>
                </a:lnTo>
                <a:lnTo>
                  <a:pt x="2659822" y="874361"/>
                </a:lnTo>
                <a:lnTo>
                  <a:pt x="0" y="874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05" r="-11872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592069" y="1221576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10435" y="1783128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기능소개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547391" y="3268137"/>
            <a:ext cx="108975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나라, 지역, 출발 날짜 및 도착 날짜를 입력 후 항공사의 편도 및 왕복 정보 제공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547391" y="4151109"/>
            <a:ext cx="10897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다이어리 기능을 제공하고, 개별 사용자 코드를 이용하여 다이어리를 공유 할 수 있는 기능 제공, 다만 로그인 후 사용가능함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47391" y="5421743"/>
            <a:ext cx="108975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“항공편” 기능에서 입력한 나라와 지역 기반으로 여러 카테고리별 명소 정보 제공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547391" y="6286847"/>
            <a:ext cx="10897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“항공편” 기능에서 입력한 나라, 지역, 출발할 날짜 및 귀국날짜를 활용하여 해당 </a:t>
            </a: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나라의 지역에 도착 날짜로부터 귀국 날짜까지의 날씨 정보 제공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47391" y="7528844"/>
            <a:ext cx="108975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“지도” 기능에서 보고 있는 위치 근처의 식당, 카페, 숙소 정보 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266" y="467587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96182" y="816335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"/>
                <a:ea typeface="TDTD고딕"/>
                <a:cs typeface="TDTD고딕"/>
                <a:sym typeface="TDTD고딕"/>
              </a:rPr>
              <a:t>SWOT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95697" y="1968675"/>
            <a:ext cx="4204980" cy="7744851"/>
            <a:chOff x="0" y="0"/>
            <a:chExt cx="5606640" cy="103264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604532"/>
              <a:ext cx="5606640" cy="7721936"/>
              <a:chOff x="0" y="0"/>
              <a:chExt cx="1107484" cy="152532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07484" cy="1525321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1525321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1525321"/>
                    </a:lnTo>
                    <a:lnTo>
                      <a:pt x="0" y="1525321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107484" cy="1572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5606640" cy="2845623"/>
              <a:chOff x="0" y="0"/>
              <a:chExt cx="1107484" cy="5620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7484" cy="562098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562098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562098"/>
                    </a:lnTo>
                    <a:lnTo>
                      <a:pt x="0" y="56209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107484" cy="609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Jeju Hallasan"/>
                    <a:ea typeface="Jeju Hallasan"/>
                    <a:cs typeface="Jeju Hallasan"/>
                    <a:sym typeface="Jeju Hallasan"/>
                  </a:rPr>
                  <a:t>S</a:t>
                </a: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5233680" y="1968675"/>
            <a:ext cx="4204980" cy="7744851"/>
            <a:chOff x="0" y="0"/>
            <a:chExt cx="5606640" cy="1032646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604532"/>
              <a:ext cx="5606640" cy="7721936"/>
              <a:chOff x="0" y="0"/>
              <a:chExt cx="1107484" cy="152532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07484" cy="1525321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1525321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1525321"/>
                    </a:lnTo>
                    <a:lnTo>
                      <a:pt x="0" y="1525321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107484" cy="1572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5606640" cy="2845623"/>
              <a:chOff x="0" y="0"/>
              <a:chExt cx="1107484" cy="5620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7484" cy="562098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562098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562098"/>
                    </a:lnTo>
                    <a:lnTo>
                      <a:pt x="0" y="56209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07484" cy="609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271663" y="1968675"/>
            <a:ext cx="4204980" cy="7744851"/>
            <a:chOff x="0" y="0"/>
            <a:chExt cx="5606640" cy="1032646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2604532"/>
              <a:ext cx="5606640" cy="7721936"/>
              <a:chOff x="0" y="0"/>
              <a:chExt cx="1107484" cy="152532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07484" cy="1525321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1525321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1525321"/>
                    </a:lnTo>
                    <a:lnTo>
                      <a:pt x="0" y="1525321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107484" cy="1572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5606640" cy="2845623"/>
              <a:chOff x="0" y="0"/>
              <a:chExt cx="1107484" cy="5620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07484" cy="562098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562098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562098"/>
                    </a:lnTo>
                    <a:lnTo>
                      <a:pt x="0" y="56209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107484" cy="609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259547" y="1968675"/>
            <a:ext cx="4204980" cy="7744851"/>
            <a:chOff x="0" y="0"/>
            <a:chExt cx="5606640" cy="103264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2604532"/>
              <a:ext cx="5606640" cy="7721936"/>
              <a:chOff x="0" y="0"/>
              <a:chExt cx="1107484" cy="152532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07484" cy="1525321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1525321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1525321"/>
                    </a:lnTo>
                    <a:lnTo>
                      <a:pt x="0" y="1525321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107484" cy="1572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5606640" cy="2845623"/>
              <a:chOff x="0" y="0"/>
              <a:chExt cx="1107484" cy="56209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07484" cy="562098"/>
              </a:xfrm>
              <a:custGeom>
                <a:avLst/>
                <a:gdLst/>
                <a:ahLst/>
                <a:cxnLst/>
                <a:rect l="l" t="t" r="r" b="b"/>
                <a:pathLst>
                  <a:path w="1107484" h="562098">
                    <a:moveTo>
                      <a:pt x="0" y="0"/>
                    </a:moveTo>
                    <a:lnTo>
                      <a:pt x="1107484" y="0"/>
                    </a:lnTo>
                    <a:lnTo>
                      <a:pt x="1107484" y="562098"/>
                    </a:lnTo>
                    <a:lnTo>
                      <a:pt x="0" y="562098"/>
                    </a:lnTo>
                    <a:close/>
                  </a:path>
                </a:pathLst>
              </a:custGeom>
              <a:solidFill>
                <a:srgbClr val="FEFFFE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107484" cy="609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2625151" y="1997250"/>
            <a:ext cx="134607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63134" y="1997250"/>
            <a:ext cx="134607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76067" y="1997250"/>
            <a:ext cx="134607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89001" y="2092500"/>
            <a:ext cx="134607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89967" y="3311700"/>
            <a:ext cx="321643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997751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Strengths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27950" y="3311700"/>
            <a:ext cx="321643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997751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Weaknesses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40884" y="3311700"/>
            <a:ext cx="321643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997751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Opportunities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753817" y="3311700"/>
            <a:ext cx="321643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997751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Threats</a:t>
            </a:r>
          </a:p>
        </p:txBody>
      </p:sp>
      <p:sp>
        <p:nvSpPr>
          <p:cNvPr id="40" name="AutoShape 40"/>
          <p:cNvSpPr/>
          <p:nvPr/>
        </p:nvSpPr>
        <p:spPr>
          <a:xfrm>
            <a:off x="2732369" y="3321225"/>
            <a:ext cx="1131636" cy="0"/>
          </a:xfrm>
          <a:prstGeom prst="line">
            <a:avLst/>
          </a:prstGeom>
          <a:ln w="38100" cap="flat">
            <a:solidFill>
              <a:srgbClr val="9977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6770352" y="3321225"/>
            <a:ext cx="1131636" cy="0"/>
          </a:xfrm>
          <a:prstGeom prst="line">
            <a:avLst/>
          </a:prstGeom>
          <a:ln w="38100" cap="flat">
            <a:solidFill>
              <a:srgbClr val="9977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783286" y="3340275"/>
            <a:ext cx="1131636" cy="0"/>
          </a:xfrm>
          <a:prstGeom prst="line">
            <a:avLst/>
          </a:prstGeom>
          <a:ln w="38100" cap="flat">
            <a:solidFill>
              <a:srgbClr val="9977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4796219" y="3321225"/>
            <a:ext cx="1131636" cy="0"/>
          </a:xfrm>
          <a:prstGeom prst="line">
            <a:avLst/>
          </a:prstGeom>
          <a:ln w="38100" cap="flat">
            <a:solidFill>
              <a:srgbClr val="9977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362788" y="4498856"/>
            <a:ext cx="3680392" cy="469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장소와 날씨, 항공편의 정보 수집의 시간이 절약됨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여행 계획을 구체적으로 세우는데 도움을 줌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여행 기록을 통해 추억을 오래 간직하고, 그 기록이 사용자에게 이야기의 매개체로 활용됨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400677" y="4498856"/>
            <a:ext cx="3680392" cy="42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요소가 한국을 기준으로 편도 및 왕복 비행편으로 설정되어 있어, 다른 나라 간의 비행편은 확인할 수 없음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입력된 날짜 기준으로 +3, -3일의 항공편만 보이기에 모든 날짜의 항공편을 한번에 알 수 없음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508908" y="4498856"/>
            <a:ext cx="3680392" cy="42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개인화된 여행 서비스에 대한 수요 증가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환경에서의 여행 서비스 확장 가능성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소셜 미디어와의 연계 가능성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지속 가능한 여행 트렌드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21841" y="4927481"/>
            <a:ext cx="3680392" cy="384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발전의 빠른 변화로 인한 도태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법적 규제나 정책 변화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r>
              <a:rPr lang="en-US" sz="246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 상황의 불확실성 </a:t>
            </a: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45"/>
              </a:lnSpc>
            </a:pPr>
            <a:endParaRPr lang="en-US" sz="246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3116" y="1364345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200" b="1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2069" y="1221576"/>
            <a:ext cx="1380868" cy="146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 dirty="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4389" y="1771634"/>
            <a:ext cx="1673913" cy="5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b="1" dirty="0" err="1">
                <a:solidFill>
                  <a:srgbClr val="AB8A66"/>
                </a:solidFill>
                <a:latin typeface="TDTD고딕"/>
                <a:ea typeface="TDTD고딕"/>
                <a:cs typeface="TDTD고딕"/>
                <a:sym typeface="TDTD고딕"/>
              </a:rPr>
              <a:t>pwa</a:t>
            </a:r>
            <a:endParaRPr lang="en-US" sz="5400" b="1" dirty="0">
              <a:solidFill>
                <a:srgbClr val="AB8A66"/>
              </a:solidFill>
              <a:latin typeface="TDTD고딕"/>
              <a:ea typeface="TDTD고딕"/>
              <a:cs typeface="TDTD고딕"/>
              <a:sym typeface="TDTD고딕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018124" y="2751948"/>
            <a:ext cx="1976265" cy="552067"/>
            <a:chOff x="0" y="0"/>
            <a:chExt cx="520498" cy="145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0498" cy="145400"/>
            </a:xfrm>
            <a:custGeom>
              <a:avLst/>
              <a:gdLst/>
              <a:ahLst/>
              <a:cxnLst/>
              <a:rect l="l" t="t" r="r" b="b"/>
              <a:pathLst>
                <a:path w="520498" h="145400">
                  <a:moveTo>
                    <a:pt x="0" y="0"/>
                  </a:moveTo>
                  <a:lnTo>
                    <a:pt x="520498" y="0"/>
                  </a:lnTo>
                  <a:lnTo>
                    <a:pt x="520498" y="145400"/>
                  </a:lnTo>
                  <a:lnTo>
                    <a:pt x="0" y="145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20498" cy="20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1"/>
                </a:lnSpc>
              </a:pPr>
              <a:endParaRPr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191DCF45-327B-4D85-A839-A93B71F3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027981"/>
            <a:ext cx="6400800" cy="6352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688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495" y="1457325"/>
            <a:ext cx="3017520" cy="1210945"/>
            <a:chOff x="3325495" y="1457325"/>
            <a:chExt cx="3017520" cy="1210945"/>
          </a:xfrm>
        </p:grpSpPr>
        <p:sp>
          <p:nvSpPr>
            <p:cNvPr id="3" name="Freeform 3"/>
            <p:cNvSpPr/>
            <p:nvPr/>
          </p:nvSpPr>
          <p:spPr>
            <a:xfrm>
              <a:off x="3325495" y="1457325"/>
              <a:ext cx="3017520" cy="1210945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608070" y="1499870"/>
              <a:ext cx="2451735" cy="1054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380" y="4117975"/>
            <a:ext cx="3787775" cy="3770630"/>
            <a:chOff x="1516380" y="4117975"/>
            <a:chExt cx="3787775" cy="3770630"/>
          </a:xfrm>
        </p:grpSpPr>
        <p:sp>
          <p:nvSpPr>
            <p:cNvPr id="6" name="Freeform 6"/>
            <p:cNvSpPr/>
            <p:nvPr/>
          </p:nvSpPr>
          <p:spPr>
            <a:xfrm>
              <a:off x="1516380" y="4117975"/>
              <a:ext cx="3787775" cy="3770630"/>
            </a:xfrm>
            <a:custGeom>
              <a:avLst/>
              <a:gdLst/>
              <a:ahLst/>
              <a:cxnLst/>
              <a:rect l="l" t="t" r="r" b="b"/>
              <a:pathLst>
                <a:path w="997528" h="993129">
                  <a:moveTo>
                    <a:pt x="0" y="0"/>
                  </a:moveTo>
                  <a:lnTo>
                    <a:pt x="997528" y="0"/>
                  </a:lnTo>
                  <a:lnTo>
                    <a:pt x="997528" y="993129"/>
                  </a:lnTo>
                  <a:lnTo>
                    <a:pt x="0" y="993129"/>
                  </a:lnTo>
                  <a:close/>
                </a:path>
              </a:pathLst>
            </a:custGeom>
            <a:solidFill>
              <a:srgbClr val="FFFFFF"/>
            </a:soli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516380" y="3937000"/>
              <a:ext cx="3787775" cy="3951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>
            <a:spLocks/>
          </p:cNvSpPr>
          <p:nvPr/>
        </p:nvSpPr>
        <p:spPr>
          <a:xfrm>
            <a:off x="1816735" y="4370705"/>
            <a:ext cx="3181985" cy="3261995"/>
          </a:xfrm>
          <a:custGeom>
            <a:avLst/>
            <a:gdLst>
              <a:gd name="TX0" fmla="*/ 0 w 3181391"/>
              <a:gd name="TY0" fmla="*/ 0 h 3261425"/>
              <a:gd name="TX1" fmla="*/ 3181389 w 3181391"/>
              <a:gd name="TY1" fmla="*/ 0 h 3261425"/>
              <a:gd name="TX2" fmla="*/ 3181389 w 3181391"/>
              <a:gd name="TY2" fmla="*/ 3261424 h 3261425"/>
              <a:gd name="TX3" fmla="*/ 0 w 3181391"/>
              <a:gd name="TY3" fmla="*/ 3261424 h 3261425"/>
              <a:gd name="TX4" fmla="*/ 0 w 3181391"/>
              <a:gd name="TY4" fmla="*/ 0 h 32614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181391" h="3261425">
                <a:moveTo>
                  <a:pt x="0" y="0"/>
                </a:moveTo>
                <a:lnTo>
                  <a:pt x="3181389" y="0"/>
                </a:lnTo>
                <a:lnTo>
                  <a:pt x="3181389" y="3261424"/>
                </a:lnTo>
                <a:lnTo>
                  <a:pt x="0" y="3261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91945" y="1221740"/>
            <a:ext cx="1381125" cy="150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 dirty="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29660" y="1783080"/>
            <a:ext cx="1673860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 b="1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결과물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2197" y="3390318"/>
            <a:ext cx="1966595" cy="585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QR코드</a:t>
            </a:r>
            <a:endParaRPr lang="en-US" sz="3500" b="1" dirty="0">
              <a:solidFill>
                <a:srgbClr val="000000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43015" y="3395345"/>
            <a:ext cx="19665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url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5230" y="4214495"/>
            <a:ext cx="12437110" cy="128079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ctr">
              <a:lnSpc>
                <a:spcPts val="5040"/>
              </a:lnSpc>
              <a:buFontTx/>
              <a:buNone/>
            </a:pPr>
            <a:r>
              <a:rPr lang="en-US" sz="3600" b="0">
                <a:solidFill>
                  <a:srgbClr val="000000"/>
                </a:solidFill>
                <a:latin typeface="Noto Sans Kr Bold" charset="0"/>
                <a:ea typeface="Noto Sans Kr Bold" charset="0"/>
                <a:cs typeface="Noto Sans Kr Bold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https://dock-atlas-63602430.figma.site</a:t>
            </a:r>
            <a:endParaRPr lang="ko-KR" altLang="en-US" sz="3600" b="0">
              <a:solidFill>
                <a:srgbClr val="000000"/>
              </a:solidFill>
              <a:latin typeface="Noto Sans Kr Bold" charset="0"/>
              <a:ea typeface="Noto Sans Kr Bold" charset="0"/>
              <a:cs typeface="Noto Sans Kr Bold" charset="0"/>
            </a:endParaRPr>
          </a:p>
          <a:p>
            <a:pPr marL="0" indent="0" algn="ctr">
              <a:lnSpc>
                <a:spcPts val="5040"/>
              </a:lnSpc>
              <a:buFontTx/>
              <a:buNone/>
            </a:pPr>
            <a:endParaRPr lang="ko-KR" altLang="en-US" sz="3600" b="0">
              <a:solidFill>
                <a:srgbClr val="000000"/>
              </a:solidFill>
              <a:latin typeface="Noto Sans Kr Bold" charset="0"/>
              <a:ea typeface="Noto Sans Kr Bold" charset="0"/>
              <a:cs typeface="Noto Sans Kr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495" y="1457325"/>
            <a:ext cx="3017520" cy="1210945"/>
            <a:chOff x="3325495" y="1457325"/>
            <a:chExt cx="3017520" cy="1210945"/>
          </a:xfrm>
        </p:grpSpPr>
        <p:sp>
          <p:nvSpPr>
            <p:cNvPr id="3" name="Freeform 3"/>
            <p:cNvSpPr/>
            <p:nvPr/>
          </p:nvSpPr>
          <p:spPr>
            <a:xfrm>
              <a:off x="3325495" y="1457325"/>
              <a:ext cx="3017520" cy="1210945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608070" y="1499870"/>
              <a:ext cx="2451735" cy="1054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1945" y="1221740"/>
            <a:ext cx="1381125" cy="150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 b="1" dirty="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7325" y="1534795"/>
            <a:ext cx="1673860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"/>
                <a:ea typeface="TDTD고딕"/>
                <a:cs typeface="TDTD고딕"/>
                <a:sym typeface="TDTD고딕"/>
              </a:rPr>
              <a:t>출처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3480" y="3270250"/>
            <a:ext cx="10862310" cy="5734685"/>
          </a:xfrm>
          <a:prstGeom prst="rect">
            <a:avLst/>
          </a:prstGeom>
        </p:spPr>
        <p:txBody>
          <a:bodyPr vert="horz" wrap="square" lIns="0" tIns="0" rIns="0" bIns="0" numCol="1" rtlCol="1" anchor="t">
            <a:spAutoFit/>
          </a:bodyPr>
          <a:lstStyle/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https://hrcopinion.co.kr/archives/31869 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</a:rPr>
              <a:t>  한국인의 해외 여행 추세 이미지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https://developers.amadeus.com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>
                <a:solidFill>
                  <a:srgbClr val="795635"/>
                </a:solidFill>
                <a:latin typeface="TDTD고딕" charset="0"/>
                <a:ea typeface="TDTD고딕" charset="0"/>
                <a:cs typeface="TDTD고딕" charset="0"/>
              </a:rPr>
              <a:t>여행 api</a:t>
            </a:r>
            <a:endParaRPr lang="ko-KR" altLang="en-US" sz="2300">
              <a:solidFill>
                <a:srgbClr val="795635"/>
              </a:solidFill>
              <a:latin typeface="TDTD고딕" charset="0"/>
              <a:ea typeface="TDTD고딕" charset="0"/>
              <a:cs typeface="TDTD고딕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https://www.weatherbit.io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>
                <a:solidFill>
                  <a:srgbClr val="795635"/>
                </a:solidFill>
                <a:latin typeface="TDTD고딕" charset="0"/>
                <a:ea typeface="TDTD고딕" charset="0"/>
                <a:cs typeface="TDTD고딕" charset="0"/>
              </a:rPr>
              <a:t>날씨 api</a:t>
            </a:r>
            <a:endParaRPr lang="ko-KR" altLang="en-US" sz="2300">
              <a:solidFill>
                <a:srgbClr val="795635"/>
              </a:solidFill>
              <a:latin typeface="TDTD고딕" charset="0"/>
              <a:ea typeface="TDTD고딕" charset="0"/>
              <a:cs typeface="TDTD고딕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https://serpapi.com/google-maps-api?gad_source=1&amp;gad_campaignid=1061187028&amp;gbraid=0AAAAADD8kqOLuGwRCUvRGnMq9VXidgmaT&amp;gclid=CjwKCAiAlrXJBhBAEiwA-5pgwlj1GXd0IslnwxpiojRlhXh0FP9x_3jIF89uhs6XZhmwaa5FZoQZPRoCpMIQAvD_BwE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</a:rPr>
              <a:t>지도 api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https://www.figma.com/ko-kr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  <a:p>
            <a:pPr marL="0" indent="0" algn="ctr">
              <a:lnSpc>
                <a:spcPts val="3226"/>
              </a:lnSpc>
              <a:buFontTx/>
              <a:buNone/>
            </a:pPr>
            <a:r>
              <a:rPr lang="en-US" sz="2300" b="0">
                <a:solidFill>
                  <a:srgbClr val="795635"/>
                </a:solidFill>
                <a:latin typeface="TDTD고딕 Bold" charset="0"/>
                <a:ea typeface="TDTD고딕 Bold" charset="0"/>
                <a:cs typeface="TDTD고딕 Bold" charset="0"/>
              </a:rPr>
              <a:t>사용 ai 피그마</a:t>
            </a:r>
            <a:endParaRPr lang="ko-KR" altLang="en-US" sz="2300" b="0">
              <a:solidFill>
                <a:srgbClr val="795635"/>
              </a:solidFill>
              <a:latin typeface="TDTD고딕 Bold" charset="0"/>
              <a:ea typeface="TDTD고딕 Bold" charset="0"/>
              <a:cs typeface="TDTD고딕 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Pages>9</Pages>
  <Words>401</Words>
  <Characters>0</Characters>
  <Application>Microsoft Office PowerPoint</Application>
  <DocSecurity>0</DocSecurity>
  <PresentationFormat>사용자 지정</PresentationFormat>
  <Lines>0</Lines>
  <Paragraphs>112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210 디딤고딕</vt:lpstr>
      <vt:lpstr>Calibri</vt:lpstr>
      <vt:lpstr>Arial</vt:lpstr>
      <vt:lpstr>TDTD고딕 Bold</vt:lpstr>
      <vt:lpstr>Noto Sans Kr Bold</vt:lpstr>
      <vt:lpstr>맑은 고딕</vt:lpstr>
      <vt:lpstr>TDTD고딕</vt:lpstr>
      <vt:lpstr>Noto Sans Kr</vt:lpstr>
      <vt:lpstr>Jeju Hallasan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베이지색의 심플한 프로젝트 발표 프레젠테이션</dc:title>
  <cp:lastModifiedBy>626-9</cp:lastModifiedBy>
  <cp:revision>5</cp:revision>
  <dcterms:modified xsi:type="dcterms:W3CDTF">2025-12-03T00:00:15Z</dcterms:modified>
</cp:coreProperties>
</file>